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9" r:id="rId4"/>
    <p:sldId id="260" r:id="rId5"/>
    <p:sldId id="261" r:id="rId6"/>
    <p:sldId id="262" r:id="rId7"/>
    <p:sldId id="267" r:id="rId8"/>
    <p:sldId id="268" r:id="rId9"/>
    <p:sldId id="263" r:id="rId10"/>
    <p:sldId id="264" r:id="rId11"/>
    <p:sldId id="265" r:id="rId12"/>
    <p:sldId id="266"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522" y="1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27794BFB-4D8A-43EB-9AE1-8B11EAA825ED}" type="datetimeFigureOut">
              <a:rPr lang="en-US"/>
              <a:pPr>
                <a:defRPr/>
              </a:pPr>
              <a:t>8/1/2018</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70717B1A-5BDA-4745-8543-47F88CAECFC9}"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980302B3-0D78-40A2-B006-36B5340436CF}" type="datetimeFigureOut">
              <a:rPr lang="en-US"/>
              <a:pPr>
                <a:defRPr/>
              </a:pPr>
              <a:t>8/1/2018</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90F2CC5-BE19-4EA3-91EB-2F68FE96B71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2A396D5-D210-4EE2-B762-C0208EC243BC}" type="datetimeFigureOut">
              <a:rPr lang="en-US"/>
              <a:pPr>
                <a:defRPr/>
              </a:pPr>
              <a:t>8/1/2018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D83B5ED-793E-4E25-BC52-986805AF3050}"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E6DCB1D4-50B4-4FFD-BFD3-4AEF51F1DBB8}" type="datetimeFigureOut">
              <a:rPr lang="en-US"/>
              <a:pPr>
                <a:defRPr/>
              </a:pPr>
              <a:t>8/1/2018</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F7DC96EA-09A0-4FC6-AE59-DF325F39224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AC8A9A7A-324B-475A-8DE1-F481A626715C}" type="datetimeFigureOut">
              <a:rPr lang="en-US"/>
              <a:pPr>
                <a:defRPr/>
              </a:pPr>
              <a:t>8/1/2018</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D23FB44C-0F7C-4D52-8BF6-3FCA476F878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553031D-52CE-4357-9FA7-54538EAEE72F}" type="datetimeFigureOut">
              <a:rPr lang="en-US"/>
              <a:pPr>
                <a:defRPr/>
              </a:pPr>
              <a:t>8/1/2018</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7439544C-802D-4DBA-BB10-5E5A0A1DF6B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15310708-3163-4080-AE71-9B6E6F7B8FA7}" type="datetimeFigureOut">
              <a:rPr lang="en-US"/>
              <a:pPr>
                <a:defRPr/>
              </a:pPr>
              <a:t>8/1/2018</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FE53F57F-BBF4-40FB-84C0-07C8B78C6EF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54E357D1-7864-4945-966A-B708DC5B68BA}" type="datetimeFigureOut">
              <a:rPr lang="en-US"/>
              <a:pPr>
                <a:defRPr/>
              </a:pPr>
              <a:t>8/1/2018</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AC299997-0880-4623-BC0D-8901CD873FC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74DD60AE-7B24-47B6-9F20-B0F0C9CA306A}" type="datetimeFigureOut">
              <a:rPr lang="en-US"/>
              <a:pPr>
                <a:defRPr/>
              </a:pPr>
              <a:t>8/1/2018</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3BFDFD2E-B50D-471D-93B9-689789F7D24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E1B2F89B-CA32-41FE-90FB-C15D7705855C}" type="datetimeFigureOut">
              <a:rPr lang="en-US"/>
              <a:pPr>
                <a:defRPr/>
              </a:pPr>
              <a:t>8/1/2018</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3958A86C-A293-4230-B610-40111283F36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A9E9909-4F4C-4ED8-B82D-CCB1CE8CADF0}" type="datetimeFigureOut">
              <a:rPr lang="en-US"/>
              <a:pPr>
                <a:defRPr/>
              </a:pPr>
              <a:t>8/1/2018</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725128FC-6413-4547-8C1E-9D90DCA0204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DE205BF8-96EE-4DC5-8804-97091AD89FA4}" type="datetimeFigureOut">
              <a:rPr lang="en-US"/>
              <a:pPr>
                <a:defRPr/>
              </a:pPr>
              <a:t>8/1/2018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494068AC-0B26-4FAB-BF22-E33948AB577D}"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731" r:id="rId1"/>
    <p:sldLayoutId id="2147483723" r:id="rId2"/>
    <p:sldLayoutId id="2147483732" r:id="rId3"/>
    <p:sldLayoutId id="2147483724" r:id="rId4"/>
    <p:sldLayoutId id="2147483725" r:id="rId5"/>
    <p:sldLayoutId id="2147483726" r:id="rId6"/>
    <p:sldLayoutId id="2147483727" r:id="rId7"/>
    <p:sldLayoutId id="2147483728" r:id="rId8"/>
    <p:sldLayoutId id="2147483733" r:id="rId9"/>
    <p:sldLayoutId id="2147483729" r:id="rId10"/>
    <p:sldLayoutId id="2147483730"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a:t>Individual Presentation </a:t>
            </a:r>
            <a:r>
              <a:rPr lang="en-US" dirty="0" smtClean="0"/>
              <a:t>Task</a:t>
            </a:r>
            <a:endParaRPr lang="en-US" dirty="0"/>
          </a:p>
        </p:txBody>
      </p:sp>
      <p:sp>
        <p:nvSpPr>
          <p:cNvPr id="5123" name="Subtitle 2"/>
          <p:cNvSpPr>
            <a:spLocks noGrp="1"/>
          </p:cNvSpPr>
          <p:nvPr>
            <p:ph type="subTitle" idx="1"/>
          </p:nvPr>
        </p:nvSpPr>
        <p:spPr>
          <a:xfrm>
            <a:off x="533400" y="4267200"/>
            <a:ext cx="7854950" cy="1752600"/>
          </a:xfrm>
        </p:spPr>
        <p:txBody>
          <a:bodyPr/>
          <a:lstStyle/>
          <a:p>
            <a:pPr marR="0"/>
            <a:r>
              <a:rPr lang="en-US" u="sng" smtClean="0"/>
              <a:t>Assignment Task 01</a:t>
            </a:r>
            <a:endParaRPr lang="en-US"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95400"/>
            <a:ext cx="8229600" cy="1143000"/>
          </a:xfrm>
        </p:spPr>
        <p:txBody>
          <a:bodyPr>
            <a:normAutofit fontScale="90000"/>
          </a:bodyPr>
          <a:lstStyle/>
          <a:p>
            <a:pPr fontAlgn="auto">
              <a:spcAft>
                <a:spcPts val="0"/>
              </a:spcAft>
              <a:defRPr/>
            </a:pPr>
            <a:r>
              <a:rPr lang="en-US" b="1" dirty="0"/>
              <a:t>1.1 3M Business Objectives and Capability Performance Matrix</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marL="274320" indent="-274320" algn="ctr" fontAlgn="auto">
              <a:spcAft>
                <a:spcPts val="0"/>
              </a:spcAft>
              <a:buClr>
                <a:schemeClr val="accent3"/>
              </a:buClr>
              <a:buFont typeface="Wingdings 2"/>
              <a:buNone/>
              <a:defRPr/>
            </a:pPr>
            <a:r>
              <a:rPr lang="en-US" sz="2800" u="sng" dirty="0" smtClean="0"/>
              <a:t>3M Objectives</a:t>
            </a:r>
          </a:p>
          <a:p>
            <a:pPr marL="274320" indent="-274320" fontAlgn="auto">
              <a:spcAft>
                <a:spcPts val="0"/>
              </a:spcAft>
              <a:buClr>
                <a:schemeClr val="accent3"/>
              </a:buClr>
              <a:buFont typeface="Wingdings 2"/>
              <a:buChar char=""/>
              <a:defRPr/>
            </a:pPr>
            <a:r>
              <a:rPr lang="en-US" sz="2800" dirty="0" smtClean="0"/>
              <a:t>At the top of 3M’s agendas are;</a:t>
            </a:r>
          </a:p>
          <a:p>
            <a:pPr marL="514350" indent="-514350" fontAlgn="auto">
              <a:spcAft>
                <a:spcPts val="0"/>
              </a:spcAft>
              <a:buClr>
                <a:schemeClr val="accent3"/>
              </a:buClr>
              <a:buFont typeface="Wingdings 2"/>
              <a:buAutoNum type="arabicPeriod"/>
              <a:defRPr/>
            </a:pPr>
            <a:r>
              <a:rPr lang="en-US" sz="2800" dirty="0" smtClean="0"/>
              <a:t>Increasing students’ interest and achievement in mathematics, engineering, science and technology. </a:t>
            </a:r>
          </a:p>
          <a:p>
            <a:pPr marL="514350" indent="-514350" fontAlgn="auto">
              <a:spcAft>
                <a:spcPts val="0"/>
              </a:spcAft>
              <a:buClr>
                <a:schemeClr val="accent3"/>
              </a:buClr>
              <a:buFont typeface="Wingdings 2"/>
              <a:buAutoNum type="arabicPeriod"/>
              <a:defRPr/>
            </a:pPr>
            <a:r>
              <a:rPr lang="en-US" sz="2800" dirty="0" smtClean="0"/>
              <a:t>Enhancement of the vibrancy of communities</a:t>
            </a:r>
            <a:r>
              <a:rPr lang="en-US" sz="2800" dirty="0"/>
              <a:t>.</a:t>
            </a:r>
            <a:endParaRPr lang="en-US" sz="28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t>3M HR Objectives</a:t>
            </a:r>
          </a:p>
        </p:txBody>
      </p:sp>
      <p:sp>
        <p:nvSpPr>
          <p:cNvPr id="7171" name="Content Placeholder 2"/>
          <p:cNvSpPr>
            <a:spLocks noGrp="1"/>
          </p:cNvSpPr>
          <p:nvPr>
            <p:ph idx="1"/>
          </p:nvPr>
        </p:nvSpPr>
        <p:spPr/>
        <p:txBody>
          <a:bodyPr/>
          <a:lstStyle/>
          <a:p>
            <a:r>
              <a:rPr lang="en-US" smtClean="0"/>
              <a:t>Supporting career growth and attainment of the business objectives (3M, 2017).</a:t>
            </a:r>
          </a:p>
          <a:p>
            <a:r>
              <a:rPr lang="en-US" smtClean="0"/>
              <a:t>Nurturing talent- investment in their enhancement of the skills and capabilities .</a:t>
            </a:r>
          </a:p>
          <a:p>
            <a:pPr lvl="1">
              <a:buFont typeface="Wingdings" pitchFamily="2" charset="2"/>
              <a:buChar char="Ø"/>
            </a:pPr>
            <a:r>
              <a:rPr lang="en-US" sz="2200" smtClean="0"/>
              <a:t>3M’s talent initiatives surpass an array of talent programs and countries involving different shareholders applied across numerous geographies</a:t>
            </a:r>
            <a:r>
              <a:rPr lang="en-US" smtClean="0"/>
              <a:t>.</a:t>
            </a:r>
          </a:p>
          <a:p>
            <a:r>
              <a:rPr lang="en-US" smtClean="0"/>
              <a:t>The company places professional in-class specialists, who have the ability to put agendas in place and oversee operations.</a:t>
            </a:r>
          </a:p>
          <a:p>
            <a:endParaRPr lang="en-US"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t>3M HR Objectives…(cont.d)</a:t>
            </a:r>
          </a:p>
        </p:txBody>
      </p:sp>
      <p:sp>
        <p:nvSpPr>
          <p:cNvPr id="8195" name="Content Placeholder 2"/>
          <p:cNvSpPr>
            <a:spLocks noGrp="1"/>
          </p:cNvSpPr>
          <p:nvPr>
            <p:ph idx="1"/>
          </p:nvPr>
        </p:nvSpPr>
        <p:spPr/>
        <p:txBody>
          <a:bodyPr/>
          <a:lstStyle/>
          <a:p>
            <a:r>
              <a:rPr lang="en-US" smtClean="0"/>
              <a:t>Professional social media platforms that are reinforced by talent acquisition teams.</a:t>
            </a:r>
          </a:p>
          <a:p>
            <a:r>
              <a:rPr lang="en-US" smtClean="0"/>
              <a:t>3M’s global mobility of its assignees internationally - this is a core pillar of the organization’s talent management approach</a:t>
            </a:r>
          </a:p>
          <a:p>
            <a:endParaRPr lang="en-US"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371600"/>
            <a:ext cx="8229600" cy="1143000"/>
          </a:xfrm>
        </p:spPr>
        <p:txBody>
          <a:bodyPr>
            <a:normAutofit fontScale="90000"/>
          </a:bodyPr>
          <a:lstStyle/>
          <a:p>
            <a:pPr fontAlgn="auto">
              <a:spcAft>
                <a:spcPts val="0"/>
              </a:spcAft>
              <a:defRPr/>
            </a:pPr>
            <a:r>
              <a:rPr lang="en-US" b="1" dirty="0"/>
              <a:t>1.2 Strategic Recruitment and Selection Activities at 3M UAE</a:t>
            </a:r>
            <a:r>
              <a:rPr lang="en-US" dirty="0"/>
              <a:t/>
            </a:r>
            <a:br>
              <a:rPr lang="en-US" dirty="0"/>
            </a:br>
            <a:endParaRPr lang="en-US" dirty="0"/>
          </a:p>
        </p:txBody>
      </p:sp>
      <p:sp>
        <p:nvSpPr>
          <p:cNvPr id="3" name="Content Placeholder 2"/>
          <p:cNvSpPr>
            <a:spLocks noGrp="1"/>
          </p:cNvSpPr>
          <p:nvPr>
            <p:ph idx="1"/>
          </p:nvPr>
        </p:nvSpPr>
        <p:spPr/>
        <p:txBody>
          <a:bodyPr>
            <a:normAutofit fontScale="92500"/>
          </a:bodyPr>
          <a:lstStyle/>
          <a:p>
            <a:pPr marL="514350" indent="-514350" fontAlgn="auto">
              <a:spcAft>
                <a:spcPts val="0"/>
              </a:spcAft>
              <a:buClr>
                <a:schemeClr val="accent3"/>
              </a:buClr>
              <a:buFont typeface="Wingdings 2"/>
              <a:buAutoNum type="arabicPeriod"/>
              <a:defRPr/>
            </a:pPr>
            <a:r>
              <a:rPr lang="en-US" dirty="0" smtClean="0"/>
              <a:t>To provide the highest quality compensation packages attainable, taking company’s current financial position.</a:t>
            </a:r>
          </a:p>
          <a:p>
            <a:pPr marL="514350" indent="-514350" fontAlgn="auto">
              <a:spcAft>
                <a:spcPts val="0"/>
              </a:spcAft>
              <a:buClr>
                <a:schemeClr val="accent3"/>
              </a:buClr>
              <a:buFont typeface="Wingdings 2"/>
              <a:buAutoNum type="arabicPeriod"/>
              <a:defRPr/>
            </a:pPr>
            <a:r>
              <a:rPr lang="en-US" dirty="0"/>
              <a:t>The HR personnel of 3M prepare and maintain the company’s employees’ </a:t>
            </a:r>
            <a:r>
              <a:rPr lang="en-US" dirty="0" smtClean="0"/>
              <a:t>handbook- compliance </a:t>
            </a:r>
            <a:r>
              <a:rPr lang="en-US" dirty="0"/>
              <a:t>with local, state, and federal laws impacting the employees’ </a:t>
            </a:r>
            <a:r>
              <a:rPr lang="en-US" dirty="0" smtClean="0"/>
              <a:t>status.</a:t>
            </a:r>
          </a:p>
          <a:p>
            <a:pPr marL="514350" indent="-514350" fontAlgn="auto">
              <a:spcAft>
                <a:spcPts val="0"/>
              </a:spcAft>
              <a:buClr>
                <a:schemeClr val="accent3"/>
              </a:buClr>
              <a:buFont typeface="Wingdings 2"/>
              <a:buAutoNum type="arabicPeriod"/>
              <a:defRPr/>
            </a:pPr>
            <a:r>
              <a:rPr lang="en-US" dirty="0"/>
              <a:t>3M </a:t>
            </a:r>
            <a:r>
              <a:rPr lang="en-US" dirty="0" smtClean="0"/>
              <a:t>intends to </a:t>
            </a:r>
            <a:r>
              <a:rPr lang="en-US" dirty="0"/>
              <a:t>attract those fresh college graduates through the establishment of strong relations with a variety of colleges and </a:t>
            </a:r>
            <a:r>
              <a:rPr lang="en-US" dirty="0" smtClean="0"/>
              <a:t>universities.</a:t>
            </a:r>
          </a:p>
          <a:p>
            <a:pPr marL="514350" indent="-514350" fontAlgn="auto">
              <a:spcAft>
                <a:spcPts val="0"/>
              </a:spcAft>
              <a:buClr>
                <a:schemeClr val="accent3"/>
              </a:buClr>
              <a:buFont typeface="Wingdings 2"/>
              <a:buAutoNum type="arabicPeriod"/>
              <a:defRPr/>
            </a:pPr>
            <a:r>
              <a:rPr lang="en-US" dirty="0" smtClean="0"/>
              <a:t>The </a:t>
            </a:r>
            <a:r>
              <a:rPr lang="en-US" dirty="0"/>
              <a:t>Designated Requisition </a:t>
            </a:r>
            <a:r>
              <a:rPr lang="en-US" dirty="0" smtClean="0"/>
              <a:t>System</a:t>
            </a:r>
            <a:r>
              <a:rPr lang="en-US" dirty="0"/>
              <a:t> </a:t>
            </a:r>
            <a:r>
              <a:rPr lang="en-US" dirty="0" smtClean="0"/>
              <a:t>that lists recruitment candidates on priority basis.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19200"/>
            <a:ext cx="8229600" cy="884238"/>
          </a:xfrm>
        </p:spPr>
        <p:txBody>
          <a:bodyPr>
            <a:normAutofit fontScale="90000"/>
          </a:bodyPr>
          <a:lstStyle/>
          <a:p>
            <a:pPr fontAlgn="auto">
              <a:spcAft>
                <a:spcPts val="0"/>
              </a:spcAft>
              <a:defRPr/>
            </a:pPr>
            <a:r>
              <a:rPr lang="en-US" b="1" dirty="0"/>
              <a:t>1.3 Workforce Demand and Supply </a:t>
            </a:r>
            <a:r>
              <a:rPr lang="en-US" b="1" dirty="0" smtClean="0"/>
              <a:t>Forecast</a:t>
            </a:r>
            <a:br>
              <a:rPr lang="en-US" b="1" dirty="0" smtClean="0"/>
            </a:br>
            <a:r>
              <a:rPr lang="en-US" dirty="0"/>
              <a:t/>
            </a:r>
            <a:br>
              <a:rPr lang="en-US" dirty="0"/>
            </a:br>
            <a:r>
              <a:rPr lang="en-US" dirty="0"/>
              <a:t/>
            </a:r>
            <a:br>
              <a:rPr lang="en-US" dirty="0"/>
            </a:br>
            <a:endParaRPr lang="en-US" dirty="0"/>
          </a:p>
        </p:txBody>
      </p:sp>
      <p:sp>
        <p:nvSpPr>
          <p:cNvPr id="10243" name="Content Placeholder 2"/>
          <p:cNvSpPr>
            <a:spLocks noGrp="1"/>
          </p:cNvSpPr>
          <p:nvPr>
            <p:ph idx="1"/>
          </p:nvPr>
        </p:nvSpPr>
        <p:spPr>
          <a:xfrm>
            <a:off x="381000" y="1219200"/>
            <a:ext cx="8229600" cy="4389438"/>
          </a:xfrm>
        </p:spPr>
        <p:txBody>
          <a:bodyPr/>
          <a:lstStyle/>
          <a:p>
            <a:pPr>
              <a:buFont typeface="Wingdings 2" pitchFamily="18" charset="2"/>
              <a:buNone/>
            </a:pPr>
            <a:r>
              <a:rPr lang="en-US" sz="2400" b="1" smtClean="0"/>
              <a:t>(a) Positional Rationale Table</a:t>
            </a:r>
          </a:p>
          <a:p>
            <a:r>
              <a:rPr lang="en-US" sz="2400" b="1" smtClean="0"/>
              <a:t>Job Details</a:t>
            </a:r>
            <a:r>
              <a:rPr lang="en-US" sz="2400" smtClean="0"/>
              <a:t>: </a:t>
            </a:r>
          </a:p>
          <a:p>
            <a:r>
              <a:rPr lang="en-US" sz="2400" smtClean="0"/>
              <a:t>Job Title: MEDICAL CODER III</a:t>
            </a:r>
            <a:br>
              <a:rPr lang="en-US" sz="2400" smtClean="0"/>
            </a:br>
            <a:r>
              <a:rPr lang="en-US" sz="2400" smtClean="0"/>
              <a:t>Associate Degree Holder Required</a:t>
            </a:r>
          </a:p>
          <a:p>
            <a:r>
              <a:rPr lang="en-US" sz="2400" b="1" smtClean="0"/>
              <a:t>Job Description: </a:t>
            </a:r>
            <a:r>
              <a:rPr lang="en-US" sz="2400" smtClean="0"/>
              <a:t/>
            </a:r>
            <a:br>
              <a:rPr lang="en-US" sz="2400" smtClean="0"/>
            </a:br>
            <a:r>
              <a:rPr lang="en-US" sz="2400" smtClean="0"/>
              <a:t>Reviewing documentation outpatient medical records to choose and sequence the proper and CPT4 and ICD9CM codes that also adheres to the compliance guidelines for coding compliance for assigning complete, timely, accurate, and consistent codes due for diagnosis, analysis and procedures. </a:t>
            </a:r>
            <a:br>
              <a:rPr lang="en-US" sz="2400" smtClean="0"/>
            </a:br>
            <a:r>
              <a:rPr lang="en-US" sz="2400" smtClean="0"/>
              <a:t>Every team member is expected to have the knowledge and comply with 3M’s Healthcare values of excellence, dignity, compassion, teamwork, and integrity.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z="2500" b="1" smtClean="0"/>
              <a:t>(a) Positional Rationale Table… (contd)</a:t>
            </a:r>
            <a:endParaRPr lang="en-US" sz="2500" smtClean="0"/>
          </a:p>
        </p:txBody>
      </p:sp>
      <p:sp>
        <p:nvSpPr>
          <p:cNvPr id="3" name="Content Placeholder 2"/>
          <p:cNvSpPr>
            <a:spLocks noGrp="1"/>
          </p:cNvSpPr>
          <p:nvPr>
            <p:ph idx="1"/>
          </p:nvPr>
        </p:nvSpPr>
        <p:spPr/>
        <p:txBody>
          <a:bodyPr>
            <a:normAutofit fontScale="92500" lnSpcReduction="10000"/>
          </a:bodyPr>
          <a:lstStyle/>
          <a:p>
            <a:pPr marL="274320" indent="-274320">
              <a:spcAft>
                <a:spcPts val="0"/>
              </a:spcAft>
              <a:buClr>
                <a:schemeClr val="accent3"/>
              </a:buClr>
              <a:buFont typeface="Wingdings 2"/>
              <a:buNone/>
              <a:defRPr/>
            </a:pPr>
            <a:r>
              <a:rPr lang="en-US" b="1" dirty="0" smtClean="0"/>
              <a:t>Key Responsibilities: </a:t>
            </a:r>
            <a:endParaRPr lang="en-US" b="1" dirty="0"/>
          </a:p>
          <a:p>
            <a:pPr marL="274320" indent="-274320">
              <a:spcAft>
                <a:spcPts val="0"/>
              </a:spcAft>
              <a:buClr>
                <a:schemeClr val="accent3"/>
              </a:buClr>
              <a:buFont typeface="Wingdings 2"/>
              <a:buChar char=""/>
              <a:defRPr/>
            </a:pPr>
            <a:r>
              <a:rPr lang="en-US" dirty="0" smtClean="0"/>
              <a:t>Utilizing the 3M Encoding system for accurately assigning principal diagnoses, every secondary diagnosis, principal and secondary procedures. </a:t>
            </a:r>
          </a:p>
          <a:p>
            <a:pPr marL="274320" indent="-274320">
              <a:spcAft>
                <a:spcPts val="0"/>
              </a:spcAft>
              <a:buClr>
                <a:schemeClr val="accent3"/>
              </a:buClr>
              <a:buFont typeface="Wingdings 2"/>
              <a:buChar char=""/>
              <a:defRPr/>
            </a:pPr>
            <a:r>
              <a:rPr lang="en-US" dirty="0" smtClean="0"/>
              <a:t>Reviewing of the appropriate documentation of provider for determining principal co-morbidities, diagnosis, and complications, surgical procedures and secondary conditions; including the most intricate charts. </a:t>
            </a:r>
          </a:p>
          <a:p>
            <a:pPr marL="274320" indent="-274320">
              <a:spcAft>
                <a:spcPts val="0"/>
              </a:spcAft>
              <a:buClr>
                <a:schemeClr val="accent3"/>
              </a:buClr>
              <a:buFont typeface="Wingdings 2"/>
              <a:buChar char=""/>
              <a:defRPr/>
            </a:pPr>
            <a:r>
              <a:rPr lang="en-US" dirty="0" smtClean="0"/>
              <a:t>Utilizing 3M Encoding system, Analyzer, in the evaluation and optimization of code assignment for purposes of accurately assigning a final DRG to each inpatient visitor to include indicators of POA. </a:t>
            </a:r>
          </a:p>
          <a:p>
            <a:pPr marL="274320" indent="-274320" fontAlgn="auto">
              <a:spcAft>
                <a:spcPts val="0"/>
              </a:spcAft>
              <a:buClr>
                <a:schemeClr val="accent3"/>
              </a:buClr>
              <a:buFont typeface="Wingdings 2"/>
              <a:buNone/>
              <a:defRPr/>
            </a:pPr>
            <a:endParaRPr lang="en-US" dirty="0" smtClean="0"/>
          </a:p>
          <a:p>
            <a:pPr marL="274320" indent="-274320" fontAlgn="auto">
              <a:spcAft>
                <a:spcPts val="0"/>
              </a:spcAft>
              <a:buClr>
                <a:schemeClr val="accent3"/>
              </a:buClr>
              <a:buFont typeface="Wingdings 2"/>
              <a:buChar char=""/>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z="2400" b="1" smtClean="0">
                <a:latin typeface="Times New Roman" pitchFamily="18" charset="0"/>
                <a:cs typeface="Times New Roman" pitchFamily="18" charset="0"/>
              </a:rPr>
              <a:t>(a) Positional Rationale Table… (cont.d)</a:t>
            </a:r>
            <a:endParaRPr lang="en-US" sz="2400" smtClean="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marL="274320" indent="-274320">
              <a:spcAft>
                <a:spcPts val="0"/>
              </a:spcAft>
              <a:buClr>
                <a:schemeClr val="accent3"/>
              </a:buClr>
              <a:buFont typeface="Wingdings 2"/>
              <a:buChar char=""/>
              <a:defRPr/>
            </a:pPr>
            <a:r>
              <a:rPr lang="en-US" dirty="0" smtClean="0"/>
              <a:t>Utilizing 3M Encoding system, ARMS application, reviewing all editing, applying suitable modifiers, charge credits, and code revenue revisions. </a:t>
            </a:r>
          </a:p>
          <a:p>
            <a:pPr marL="274320" indent="-274320">
              <a:spcAft>
                <a:spcPts val="0"/>
              </a:spcAft>
              <a:buClr>
                <a:schemeClr val="accent3"/>
              </a:buClr>
              <a:buFont typeface="Wingdings 2"/>
              <a:buChar char=""/>
              <a:defRPr/>
            </a:pPr>
            <a:r>
              <a:rPr lang="en-US" dirty="0" smtClean="0"/>
              <a:t>Reviewing Emergency Room Records for documentation and charging for I.V. Injections, administration, and assigning EM level for the visits.</a:t>
            </a:r>
          </a:p>
          <a:p>
            <a:pPr marL="274320" indent="-274320">
              <a:spcAft>
                <a:spcPts val="0"/>
              </a:spcAft>
              <a:buClr>
                <a:schemeClr val="accent3"/>
              </a:buClr>
              <a:buFont typeface="Wingdings 2"/>
              <a:buChar char=""/>
              <a:defRPr/>
            </a:pPr>
            <a:r>
              <a:rPr lang="en-US" b="1" dirty="0" smtClean="0"/>
              <a:t>Requirements</a:t>
            </a:r>
            <a:r>
              <a:rPr lang="en-US" dirty="0" smtClean="0"/>
              <a:t/>
            </a:r>
            <a:br>
              <a:rPr lang="en-US" dirty="0" smtClean="0"/>
            </a:br>
            <a:r>
              <a:rPr lang="en-US" b="1" dirty="0" smtClean="0"/>
              <a:t>Education level:</a:t>
            </a:r>
            <a:r>
              <a:rPr lang="en-US" dirty="0" smtClean="0"/>
              <a:t> Associate's degree or an equivalent training/certification is required.</a:t>
            </a:r>
            <a:br>
              <a:rPr lang="en-US" dirty="0" smtClean="0"/>
            </a:br>
            <a:r>
              <a:rPr lang="en-US" b="1" dirty="0" smtClean="0"/>
              <a:t>Experience</a:t>
            </a:r>
            <a:r>
              <a:rPr lang="en-US" dirty="0" smtClean="0"/>
              <a:t>: 2 and a half years in practice</a:t>
            </a:r>
            <a:br>
              <a:rPr lang="en-US" dirty="0" smtClean="0"/>
            </a:br>
            <a:r>
              <a:rPr lang="en-US" b="1" dirty="0" smtClean="0"/>
              <a:t>Certification or Registry Required:</a:t>
            </a:r>
            <a:r>
              <a:rPr lang="en-US" dirty="0" smtClean="0"/>
              <a:t> Either one of the following certifications is required; CCS, RHIA, RHIT, or CPC.</a:t>
            </a:r>
          </a:p>
          <a:p>
            <a:pPr marL="274320" indent="-274320">
              <a:spcAft>
                <a:spcPts val="0"/>
              </a:spcAft>
              <a:buClr>
                <a:schemeClr val="accent3"/>
              </a:buClr>
              <a:buFont typeface="Wingdings 2"/>
              <a:buChar char=""/>
              <a:defRPr/>
            </a:pPr>
            <a:r>
              <a:rPr lang="en-US" b="1" dirty="0" smtClean="0"/>
              <a:t>Specialized Training:</a:t>
            </a:r>
            <a:r>
              <a:rPr lang="en-US" dirty="0" smtClean="0"/>
              <a:t> accomplishment of AHIMA coding program </a:t>
            </a:r>
          </a:p>
          <a:p>
            <a:pPr marL="274320" indent="-274320">
              <a:spcAft>
                <a:spcPts val="0"/>
              </a:spcAft>
              <a:buClr>
                <a:schemeClr val="accent3"/>
              </a:buClr>
              <a:buFont typeface="Wingdings 2"/>
              <a:buChar char=""/>
              <a:defRPr/>
            </a:pPr>
            <a:r>
              <a:rPr lang="en-US" dirty="0" smtClean="0"/>
              <a:t>Veterans/Minorities/ Disabled/ Females</a:t>
            </a:r>
          </a:p>
          <a:p>
            <a:pPr marL="274320" indent="-274320" fontAlgn="auto">
              <a:spcAft>
                <a:spcPts val="0"/>
              </a:spcAft>
              <a:buClr>
                <a:schemeClr val="accent3"/>
              </a:buClr>
              <a:buFont typeface="Wingdings 2"/>
              <a:buChar char=""/>
              <a:defRPr/>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b="1" smtClean="0"/>
              <a:t>(b) Current Manpower KSA</a:t>
            </a:r>
            <a:endParaRPr lang="en-US" smtClean="0"/>
          </a:p>
        </p:txBody>
      </p:sp>
      <p:sp>
        <p:nvSpPr>
          <p:cNvPr id="3" name="Content Placeholder 2"/>
          <p:cNvSpPr>
            <a:spLocks noGrp="1"/>
          </p:cNvSpPr>
          <p:nvPr>
            <p:ph idx="1"/>
          </p:nvPr>
        </p:nvSpPr>
        <p:spPr/>
        <p:txBody>
          <a:bodyPr>
            <a:normAutofit fontScale="92500" lnSpcReduction="10000"/>
          </a:bodyPr>
          <a:lstStyle/>
          <a:p>
            <a:pPr marL="274320" indent="-274320">
              <a:spcAft>
                <a:spcPts val="0"/>
              </a:spcAft>
              <a:buClr>
                <a:schemeClr val="accent3"/>
              </a:buClr>
              <a:buFont typeface="Wingdings 2"/>
              <a:buChar char=""/>
              <a:defRPr/>
            </a:pPr>
            <a:r>
              <a:rPr lang="en-US" dirty="0"/>
              <a:t>1. Number of Staff at 3M UAE</a:t>
            </a:r>
          </a:p>
          <a:p>
            <a:pPr marL="274320" indent="-274320">
              <a:spcAft>
                <a:spcPts val="0"/>
              </a:spcAft>
              <a:buClr>
                <a:schemeClr val="accent3"/>
              </a:buClr>
              <a:buFont typeface="Wingdings 2"/>
              <a:buChar char=""/>
              <a:defRPr/>
            </a:pPr>
            <a:r>
              <a:rPr lang="en-US" dirty="0"/>
              <a:t>Age groups:</a:t>
            </a:r>
          </a:p>
          <a:p>
            <a:pPr marL="274320" indent="-274320">
              <a:spcAft>
                <a:spcPts val="0"/>
              </a:spcAft>
              <a:buClr>
                <a:schemeClr val="accent3"/>
              </a:buClr>
              <a:buFont typeface="Wingdings 2"/>
              <a:buChar char=""/>
              <a:defRPr/>
            </a:pPr>
            <a:r>
              <a:rPr lang="en-US" dirty="0"/>
              <a:t>Under 25          30</a:t>
            </a:r>
          </a:p>
          <a:p>
            <a:pPr marL="274320" indent="-274320">
              <a:spcAft>
                <a:spcPts val="0"/>
              </a:spcAft>
              <a:buClr>
                <a:schemeClr val="accent3"/>
              </a:buClr>
              <a:buFont typeface="Wingdings 2"/>
              <a:buChar char=""/>
              <a:defRPr/>
            </a:pPr>
            <a:r>
              <a:rPr lang="en-US" dirty="0"/>
              <a:t>25-34                </a:t>
            </a:r>
            <a:r>
              <a:rPr lang="en-US" dirty="0" smtClean="0"/>
              <a:t> 20</a:t>
            </a:r>
            <a:endParaRPr lang="en-US" dirty="0"/>
          </a:p>
          <a:p>
            <a:pPr marL="274320" indent="-274320">
              <a:spcAft>
                <a:spcPts val="0"/>
              </a:spcAft>
              <a:buClr>
                <a:schemeClr val="accent3"/>
              </a:buClr>
              <a:buFont typeface="Wingdings 2"/>
              <a:buChar char=""/>
              <a:defRPr/>
            </a:pPr>
            <a:r>
              <a:rPr lang="en-US" dirty="0"/>
              <a:t>35-44                </a:t>
            </a:r>
            <a:r>
              <a:rPr lang="en-US" dirty="0" smtClean="0"/>
              <a:t> 15</a:t>
            </a:r>
            <a:endParaRPr lang="en-US" dirty="0"/>
          </a:p>
          <a:p>
            <a:pPr marL="274320" indent="-274320">
              <a:spcAft>
                <a:spcPts val="0"/>
              </a:spcAft>
              <a:buClr>
                <a:schemeClr val="accent3"/>
              </a:buClr>
              <a:buFont typeface="Wingdings 2"/>
              <a:buChar char=""/>
              <a:defRPr/>
            </a:pPr>
            <a:r>
              <a:rPr lang="en-US" dirty="0"/>
              <a:t>45 and over     </a:t>
            </a:r>
            <a:r>
              <a:rPr lang="en-US" dirty="0" smtClean="0"/>
              <a:t> 10</a:t>
            </a:r>
            <a:endParaRPr lang="en-US" dirty="0"/>
          </a:p>
          <a:p>
            <a:pPr marL="274320" indent="-274320">
              <a:spcAft>
                <a:spcPts val="0"/>
              </a:spcAft>
              <a:buClr>
                <a:schemeClr val="accent3"/>
              </a:buClr>
              <a:buFont typeface="Wingdings 2"/>
              <a:buChar char=""/>
              <a:defRPr/>
            </a:pPr>
            <a:r>
              <a:rPr lang="en-US" dirty="0"/>
              <a:t>2. (a) number of retirements expected, transfers out and occurring promotions within year-                                             8</a:t>
            </a:r>
          </a:p>
          <a:p>
            <a:pPr marL="274320" indent="-274320">
              <a:spcAft>
                <a:spcPts val="0"/>
              </a:spcAft>
              <a:buClr>
                <a:schemeClr val="accent3"/>
              </a:buClr>
              <a:buFont typeface="Wingdings 2"/>
              <a:buChar char=""/>
              <a:defRPr/>
            </a:pPr>
            <a:r>
              <a:rPr lang="en-US" dirty="0"/>
              <a:t>(b) Less expected transfers in new appointments and promotions-              (3)     </a:t>
            </a:r>
            <a:r>
              <a:rPr lang="en-US" dirty="0" smtClean="0"/>
              <a:t>5</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b="1" smtClean="0"/>
              <a:t>(c)  Desired Manpower table</a:t>
            </a:r>
            <a:endParaRPr lang="en-US" smtClean="0"/>
          </a:p>
        </p:txBody>
      </p:sp>
      <p:sp>
        <p:nvSpPr>
          <p:cNvPr id="3" name="Content Placeholder 2"/>
          <p:cNvSpPr>
            <a:spLocks noGrp="1"/>
          </p:cNvSpPr>
          <p:nvPr>
            <p:ph idx="1"/>
          </p:nvPr>
        </p:nvSpPr>
        <p:spPr/>
        <p:txBody>
          <a:bodyPr>
            <a:normAutofit fontScale="77500" lnSpcReduction="20000"/>
          </a:bodyPr>
          <a:lstStyle/>
          <a:p>
            <a:pPr marL="274320" indent="-274320">
              <a:spcAft>
                <a:spcPts val="0"/>
              </a:spcAft>
              <a:buClr>
                <a:schemeClr val="accent3"/>
              </a:buClr>
              <a:buFont typeface="Wingdings 2"/>
              <a:buChar char=""/>
              <a:defRPr/>
            </a:pPr>
            <a:r>
              <a:rPr lang="en-US" dirty="0" smtClean="0"/>
              <a:t>3.</a:t>
            </a:r>
          </a:p>
          <a:p>
            <a:pPr marL="274320" indent="-274320">
              <a:spcAft>
                <a:spcPts val="0"/>
              </a:spcAft>
              <a:buClr>
                <a:schemeClr val="accent3"/>
              </a:buClr>
              <a:buFont typeface="Wingdings 2"/>
              <a:buChar char=""/>
              <a:defRPr/>
            </a:pPr>
            <a:r>
              <a:rPr lang="en-US" dirty="0" smtClean="0"/>
              <a:t>(</a:t>
            </a:r>
            <a:r>
              <a:rPr lang="en-US" dirty="0"/>
              <a:t>a) Number of staff in next fiscal </a:t>
            </a:r>
            <a:r>
              <a:rPr lang="en-US" dirty="0" smtClean="0"/>
              <a:t>year</a:t>
            </a:r>
          </a:p>
          <a:p>
            <a:pPr marL="274320" indent="-274320">
              <a:spcAft>
                <a:spcPts val="0"/>
              </a:spcAft>
              <a:buClr>
                <a:schemeClr val="accent3"/>
              </a:buClr>
              <a:buFont typeface="Wingdings 2"/>
              <a:buChar char=""/>
              <a:defRPr/>
            </a:pPr>
            <a:r>
              <a:rPr lang="en-US" dirty="0" smtClean="0"/>
              <a:t> </a:t>
            </a:r>
            <a:r>
              <a:rPr lang="en-US" dirty="0"/>
              <a:t>80</a:t>
            </a:r>
          </a:p>
          <a:p>
            <a:pPr marL="274320" indent="-274320">
              <a:spcAft>
                <a:spcPts val="0"/>
              </a:spcAft>
              <a:buClr>
                <a:schemeClr val="accent3"/>
              </a:buClr>
              <a:buFont typeface="Wingdings 2"/>
              <a:buChar char=""/>
              <a:defRPr/>
            </a:pPr>
            <a:r>
              <a:rPr lang="en-US" dirty="0"/>
              <a:t>(b) Less number of staff present    </a:t>
            </a:r>
            <a:endParaRPr lang="en-US" dirty="0" smtClean="0"/>
          </a:p>
          <a:p>
            <a:pPr marL="274320" indent="-274320">
              <a:spcAft>
                <a:spcPts val="0"/>
              </a:spcAft>
              <a:buClr>
                <a:schemeClr val="accent3"/>
              </a:buClr>
              <a:buFont typeface="Wingdings 2"/>
              <a:buChar char=""/>
              <a:defRPr/>
            </a:pPr>
            <a:r>
              <a:rPr lang="en-US" dirty="0" smtClean="0"/>
              <a:t>(</a:t>
            </a:r>
            <a:r>
              <a:rPr lang="en-US" dirty="0"/>
              <a:t>75)            5  </a:t>
            </a:r>
          </a:p>
          <a:p>
            <a:pPr marL="274320" indent="-274320">
              <a:spcAft>
                <a:spcPts val="0"/>
              </a:spcAft>
              <a:buClr>
                <a:schemeClr val="accent3"/>
              </a:buClr>
              <a:buFont typeface="Wingdings 2"/>
              <a:buChar char=""/>
              <a:defRPr/>
            </a:pPr>
            <a:r>
              <a:rPr lang="en-US" dirty="0"/>
              <a:t>4. Expected staff losses owing to normal wastage of current staff                 (15)          15</a:t>
            </a:r>
          </a:p>
          <a:p>
            <a:pPr marL="274320" indent="-274320">
              <a:spcAft>
                <a:spcPts val="0"/>
              </a:spcAft>
              <a:buClr>
                <a:schemeClr val="accent3"/>
              </a:buClr>
              <a:buFont typeface="Wingdings 2"/>
              <a:buChar char=""/>
              <a:defRPr/>
            </a:pPr>
            <a:r>
              <a:rPr lang="en-US" dirty="0"/>
              <a:t>Estimated by age groups:</a:t>
            </a:r>
          </a:p>
          <a:p>
            <a:pPr marL="274320" indent="-274320">
              <a:spcAft>
                <a:spcPts val="0"/>
              </a:spcAft>
              <a:buClr>
                <a:schemeClr val="accent3"/>
              </a:buClr>
              <a:buFont typeface="Wingdings 2"/>
              <a:buChar char=""/>
              <a:defRPr/>
            </a:pPr>
            <a:r>
              <a:rPr lang="en-US" dirty="0"/>
              <a:t>Under 25                               12</a:t>
            </a:r>
          </a:p>
          <a:p>
            <a:pPr marL="274320" indent="-274320">
              <a:spcAft>
                <a:spcPts val="0"/>
              </a:spcAft>
              <a:buClr>
                <a:schemeClr val="accent3"/>
              </a:buClr>
              <a:buFont typeface="Wingdings 2"/>
              <a:buChar char=""/>
              <a:defRPr/>
            </a:pPr>
            <a:r>
              <a:rPr lang="en-US" dirty="0"/>
              <a:t>25-34                                   </a:t>
            </a:r>
            <a:r>
              <a:rPr lang="en-US" dirty="0" smtClean="0"/>
              <a:t>    </a:t>
            </a:r>
            <a:r>
              <a:rPr lang="en-US" dirty="0"/>
              <a:t>2</a:t>
            </a:r>
          </a:p>
          <a:p>
            <a:pPr marL="274320" indent="-274320">
              <a:spcAft>
                <a:spcPts val="0"/>
              </a:spcAft>
              <a:buClr>
                <a:schemeClr val="accent3"/>
              </a:buClr>
              <a:buFont typeface="Wingdings 2"/>
              <a:buChar char=""/>
              <a:defRPr/>
            </a:pPr>
            <a:r>
              <a:rPr lang="en-US" dirty="0"/>
              <a:t>35-44                                   </a:t>
            </a:r>
            <a:r>
              <a:rPr lang="en-US" dirty="0" smtClean="0"/>
              <a:t>    </a:t>
            </a:r>
            <a:r>
              <a:rPr lang="en-US" dirty="0"/>
              <a:t>1</a:t>
            </a:r>
          </a:p>
          <a:p>
            <a:pPr marL="274320" indent="-274320">
              <a:spcAft>
                <a:spcPts val="0"/>
              </a:spcAft>
              <a:buClr>
                <a:schemeClr val="accent3"/>
              </a:buClr>
              <a:buFont typeface="Wingdings 2"/>
              <a:buChar char=""/>
              <a:defRPr/>
            </a:pPr>
            <a:r>
              <a:rPr lang="en-US" dirty="0"/>
              <a:t>45 and over                             -</a:t>
            </a:r>
          </a:p>
          <a:p>
            <a:pPr marL="274320" indent="-274320">
              <a:spcAft>
                <a:spcPts val="0"/>
              </a:spcAft>
              <a:buClr>
                <a:schemeClr val="accent3"/>
              </a:buClr>
              <a:buFont typeface="Wingdings 2"/>
              <a:buChar char=""/>
              <a:defRPr/>
            </a:pPr>
            <a:r>
              <a:rPr lang="en-US" dirty="0"/>
              <a:t>5. Number of staff losses expected to be recruited during the year                                </a:t>
            </a:r>
            <a:r>
              <a:rPr lang="en-US" dirty="0" smtClean="0"/>
              <a:t>5</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b="1" smtClean="0"/>
              <a:t>(d) Gap-Closing Strategy Table</a:t>
            </a:r>
            <a:endParaRPr lang="en-US" smtClean="0"/>
          </a:p>
        </p:txBody>
      </p:sp>
      <p:sp>
        <p:nvSpPr>
          <p:cNvPr id="15363" name="Content Placeholder 2"/>
          <p:cNvSpPr>
            <a:spLocks noGrp="1"/>
          </p:cNvSpPr>
          <p:nvPr>
            <p:ph idx="1"/>
          </p:nvPr>
        </p:nvSpPr>
        <p:spPr/>
        <p:txBody>
          <a:bodyPr/>
          <a:lstStyle/>
          <a:p>
            <a:r>
              <a:rPr lang="en-US" smtClean="0"/>
              <a:t>6. Total staff to be recruited during the financial year to service new venture</a:t>
            </a:r>
          </a:p>
          <a:p>
            <a:pPr>
              <a:buFont typeface="Wingdings 2" pitchFamily="18" charset="2"/>
              <a:buNone/>
            </a:pPr>
            <a:r>
              <a:rPr lang="en-US" smtClean="0"/>
              <a:t>    30</a:t>
            </a:r>
          </a:p>
          <a:p>
            <a:r>
              <a:rPr lang="en-US" smtClean="0"/>
              <a:t>7. Total staff to be recruited in the next financial year         </a:t>
            </a:r>
          </a:p>
          <a:p>
            <a:pPr>
              <a:buFont typeface="Wingdings 2" pitchFamily="18" charset="2"/>
              <a:buNone/>
            </a:pPr>
            <a:r>
              <a:rPr lang="en-US" smtClean="0"/>
              <a:t>    35</a:t>
            </a:r>
          </a:p>
          <a:p>
            <a:pPr>
              <a:buFont typeface="Wingdings" pitchFamily="2" charset="2"/>
              <a:buChar char="Ø"/>
            </a:pPr>
            <a:r>
              <a:rPr lang="en-US" sz="2400" smtClean="0"/>
              <a:t>The new recruits ought to be recruited before February 1 of the next fiscal year to enable the launching of a new venture in the host country</a:t>
            </a:r>
            <a:r>
              <a:rPr lang="en-US" smtClean="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t>Reference</a:t>
            </a:r>
          </a:p>
        </p:txBody>
      </p:sp>
      <p:sp>
        <p:nvSpPr>
          <p:cNvPr id="16387" name="Content Placeholder 2"/>
          <p:cNvSpPr>
            <a:spLocks noGrp="1"/>
          </p:cNvSpPr>
          <p:nvPr>
            <p:ph idx="1"/>
          </p:nvPr>
        </p:nvSpPr>
        <p:spPr/>
        <p:txBody>
          <a:bodyPr/>
          <a:lstStyle/>
          <a:p>
            <a:r>
              <a:rPr lang="en-US" smtClean="0"/>
              <a:t>3M. (2017) </a:t>
            </a:r>
            <a:r>
              <a:rPr lang="en-US" i="1" smtClean="0"/>
              <a:t>Who we are.  </a:t>
            </a:r>
            <a:r>
              <a:rPr lang="en-US" smtClean="0"/>
              <a:t>Retrieved</a:t>
            </a:r>
            <a:r>
              <a:rPr lang="en-US" i="1" smtClean="0"/>
              <a:t> </a:t>
            </a:r>
            <a:r>
              <a:rPr lang="en-US" smtClean="0"/>
              <a:t>from</a:t>
            </a:r>
            <a:r>
              <a:rPr lang="en-US" i="1" smtClean="0"/>
              <a:t>: </a:t>
            </a:r>
            <a:r>
              <a:rPr lang="en-US" smtClean="0"/>
              <a:t>http://multimedia.3m.com/mws/media/1393026O/2017-sustainability-report-who-we-are-section.pdf </a:t>
            </a:r>
            <a:r>
              <a:rPr lang="en-US" i="1" smtClean="0"/>
              <a:t>(</a:t>
            </a:r>
            <a:r>
              <a:rPr lang="en-US" smtClean="0"/>
              <a:t>Accessed</a:t>
            </a:r>
            <a:r>
              <a:rPr lang="en-US" i="1" smtClean="0"/>
              <a:t> </a:t>
            </a:r>
            <a:r>
              <a:rPr lang="en-US" smtClean="0"/>
              <a:t>1st August 2018)</a:t>
            </a:r>
          </a:p>
          <a:p>
            <a:endParaRPr lang="en-US"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78</TotalTime>
  <Words>502</Words>
  <Application>Microsoft Office PowerPoint</Application>
  <PresentationFormat>On-screen Show (4:3)</PresentationFormat>
  <Paragraphs>66</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Flow</vt:lpstr>
      <vt:lpstr>Individual Presentation Task</vt:lpstr>
      <vt:lpstr>1.1 3M Business Objectives and Capability Performance Matrix </vt:lpstr>
      <vt:lpstr>3M HR Objectives</vt:lpstr>
      <vt:lpstr>3M HR Objectives…(cont.d)</vt:lpstr>
      <vt:lpstr>1.2 Strategic Recruitment and Selection Activities at 3M UAE </vt:lpstr>
      <vt:lpstr>1.3 Workforce Demand and Supply Forecast   </vt:lpstr>
      <vt:lpstr>(a) Positional Rationale Table… (contd)</vt:lpstr>
      <vt:lpstr>(a) Positional Rationale Table… (cont.d)</vt:lpstr>
      <vt:lpstr>(b) Current Manpower KSA</vt:lpstr>
      <vt:lpstr>(c)  Desired Manpower table</vt:lpstr>
      <vt:lpstr>(d) Gap-Closing Strategy Table</vt:lpstr>
      <vt:lpstr>Reference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FRANK</cp:lastModifiedBy>
  <cp:revision>8</cp:revision>
  <dcterms:created xsi:type="dcterms:W3CDTF">2018-07-31T22:27:20Z</dcterms:created>
  <dcterms:modified xsi:type="dcterms:W3CDTF">2018-08-01T18:25:59Z</dcterms:modified>
</cp:coreProperties>
</file>